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2" r:id="rId3"/>
    <p:sldId id="389" r:id="rId4"/>
    <p:sldId id="388" r:id="rId5"/>
    <p:sldId id="391" r:id="rId6"/>
    <p:sldId id="384" r:id="rId7"/>
    <p:sldId id="381" r:id="rId8"/>
    <p:sldId id="375" r:id="rId9"/>
    <p:sldId id="377" r:id="rId10"/>
    <p:sldId id="378" r:id="rId11"/>
    <p:sldId id="376" r:id="rId12"/>
    <p:sldId id="379" r:id="rId13"/>
    <p:sldId id="380" r:id="rId14"/>
    <p:sldId id="385" r:id="rId15"/>
    <p:sldId id="386" r:id="rId16"/>
    <p:sldId id="383" r:id="rId17"/>
    <p:sldId id="387" r:id="rId18"/>
    <p:sldId id="394" r:id="rId19"/>
    <p:sldId id="395" r:id="rId20"/>
    <p:sldId id="392" r:id="rId21"/>
    <p:sldId id="393" r:id="rId22"/>
    <p:sldId id="411" r:id="rId23"/>
    <p:sldId id="412" r:id="rId24"/>
    <p:sldId id="413" r:id="rId25"/>
    <p:sldId id="414" r:id="rId26"/>
    <p:sldId id="415" r:id="rId27"/>
    <p:sldId id="416" r:id="rId28"/>
    <p:sldId id="421" r:id="rId29"/>
    <p:sldId id="417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35" r:id="rId38"/>
    <p:sldId id="436" r:id="rId39"/>
    <p:sldId id="437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8" r:id="rId49"/>
    <p:sldId id="439" r:id="rId50"/>
    <p:sldId id="434" r:id="rId51"/>
    <p:sldId id="442" r:id="rId52"/>
    <p:sldId id="440" r:id="rId53"/>
    <p:sldId id="441" r:id="rId54"/>
    <p:sldId id="396" r:id="rId55"/>
    <p:sldId id="398" r:id="rId56"/>
    <p:sldId id="397" r:id="rId57"/>
    <p:sldId id="399" r:id="rId58"/>
    <p:sldId id="400" r:id="rId59"/>
    <p:sldId id="402" r:id="rId60"/>
    <p:sldId id="401" r:id="rId61"/>
    <p:sldId id="403" r:id="rId62"/>
    <p:sldId id="404" r:id="rId63"/>
    <p:sldId id="406" r:id="rId64"/>
    <p:sldId id="405" r:id="rId65"/>
    <p:sldId id="410" r:id="rId66"/>
    <p:sldId id="407" r:id="rId67"/>
    <p:sldId id="409" r:id="rId68"/>
    <p:sldId id="408" r:id="rId69"/>
    <p:sldId id="267" r:id="rId7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2E2"/>
    <a:srgbClr val="E4E4E4"/>
    <a:srgbClr val="E8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7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raga\Documents\tre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Sheet3!$N$3</c:f>
              <c:strCache>
                <c:ptCount val="1"/>
                <c:pt idx="0">
                  <c:v>Complexidade Estimada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Sheet3!$M$4:$M$9</c:f>
              <c:strCache>
                <c:ptCount val="6"/>
                <c:pt idx="0">
                  <c:v>Manter Produto</c:v>
                </c:pt>
                <c:pt idx="1">
                  <c:v>Manter Estoque</c:v>
                </c:pt>
                <c:pt idx="2">
                  <c:v>Manter Categoria</c:v>
                </c:pt>
                <c:pt idx="3">
                  <c:v>Gerir venda</c:v>
                </c:pt>
                <c:pt idx="4">
                  <c:v>Aplicar voucher pedido</c:v>
                </c:pt>
                <c:pt idx="5">
                  <c:v>Estornar estoque</c:v>
                </c:pt>
              </c:strCache>
            </c:strRef>
          </c:cat>
          <c:val>
            <c:numRef>
              <c:f>Sheet3!$N$4:$N$9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2</c:v>
                </c:pt>
                <c:pt idx="3">
                  <c:v>13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92-48E5-84F4-2BBB64660B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79714240"/>
        <c:axId val="1979714784"/>
      </c:barChart>
      <c:catAx>
        <c:axId val="1979714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79714784"/>
        <c:crosses val="autoZero"/>
        <c:auto val="1"/>
        <c:lblAlgn val="ctr"/>
        <c:lblOffset val="100"/>
        <c:noMultiLvlLbl val="0"/>
      </c:catAx>
      <c:valAx>
        <c:axId val="1979714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7971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3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1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29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969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6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8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6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1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7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43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3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4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8047-9909-482D-ACB0-BD3AD95BA360}" type="datetimeFigureOut">
              <a:rPr lang="pt-BR" smtClean="0"/>
              <a:t>28/02/2024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9F3906C-6877-4E4C-8FA2-BC82C5D220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ardopires.net.br/2016/08/ddd-nao-e-arquitetura-em-cama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infnet.edu.br/moodle/course/view.php?id=5928" TargetMode="External"/><Relationship Id="rId2" Type="http://schemas.openxmlformats.org/officeDocument/2006/relationships/hyperlink" Target="https://desenvolvedor.io/curso/modelagem-de-dominios-ric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emy.com/course/uml-diagrama-de-classes/learn/lecture/9881660?start=255#overview" TargetMode="External"/><Relationship Id="rId4" Type="http://schemas.openxmlformats.org/officeDocument/2006/relationships/hyperlink" Target="https://lms.infnet.edu.br/moodle/course/view.php?id=592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956" y="3344562"/>
            <a:ext cx="10124304" cy="59312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sz="3100" b="1" dirty="0"/>
              <a:t>Projeto de Bloco: Engenharia de Software e Modelagem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-29" r="-29" b="-29"/>
          <a:stretch>
            <a:fillRect/>
          </a:stretch>
        </p:blipFill>
        <p:spPr bwMode="auto">
          <a:xfrm>
            <a:off x="6175418" y="238899"/>
            <a:ext cx="1034534" cy="10345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2627312" y="1318549"/>
            <a:ext cx="8130746" cy="400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PÓS-GRADUAÇÃO MIT ENGENHARIA DE SOFTWARE COM .NET</a:t>
            </a:r>
            <a:endParaRPr lang="pt-BR" dirty="0"/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8068" y="48469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Integrantes: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ALEXANDER SILVA</a:t>
            </a: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</a:t>
            </a:r>
            <a:r>
              <a:rPr lang="pt-B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YURI ALVES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 defTabSz="457200">
              <a:spcBef>
                <a:spcPts val="1000"/>
              </a:spcBef>
              <a:buClr>
                <a:srgbClr val="A53010"/>
              </a:buClr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ALUNO: PEDRO NOVAES</a:t>
            </a:r>
          </a:p>
        </p:txBody>
      </p:sp>
    </p:spTree>
    <p:extLst>
      <p:ext uri="{BB962C8B-B14F-4D97-AF65-F5344CB8AC3E}">
        <p14:creationId xmlns:p14="http://schemas.microsoft.com/office/powerpoint/2010/main" val="405293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7" y="2290118"/>
            <a:ext cx="9178159" cy="3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3" y="2226045"/>
            <a:ext cx="7183335" cy="40932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608353" y="1860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Tipos de Domínios</a:t>
            </a:r>
          </a:p>
        </p:txBody>
      </p:sp>
    </p:spTree>
    <p:extLst>
      <p:ext uri="{BB962C8B-B14F-4D97-AF65-F5344CB8AC3E}">
        <p14:creationId xmlns:p14="http://schemas.microsoft.com/office/powerpoint/2010/main" val="419049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1" y="2108885"/>
            <a:ext cx="8747799" cy="41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1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77" y="1850770"/>
            <a:ext cx="6954008" cy="460270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2282" y="3599935"/>
            <a:ext cx="179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Mapa de </a:t>
            </a:r>
          </a:p>
          <a:p>
            <a:pPr algn="ctr"/>
            <a:r>
              <a:rPr lang="pt-BR" b="1" dirty="0"/>
              <a:t>Contextos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6" y="6038344"/>
            <a:ext cx="4485161" cy="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2364574"/>
            <a:ext cx="10687178" cy="3742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63827" y="1923006"/>
            <a:ext cx="381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Definir arquitetura dos contextos</a:t>
            </a:r>
          </a:p>
        </p:txBody>
      </p:sp>
    </p:spTree>
    <p:extLst>
      <p:ext uri="{BB962C8B-B14F-4D97-AF65-F5344CB8AC3E}">
        <p14:creationId xmlns:p14="http://schemas.microsoft.com/office/powerpoint/2010/main" val="284071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61752" y="19812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Exemplo de arquitetura dos contextos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42" y="2292338"/>
            <a:ext cx="8748077" cy="40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5034832" y="354501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425233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93557" y="1981201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Agregação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34" y="2350533"/>
            <a:ext cx="8399893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5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34" y="4255327"/>
            <a:ext cx="5740138" cy="15038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8" y="2480965"/>
            <a:ext cx="5276989" cy="38104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9434" y="2166161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Interface de marcação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6549198" y="211163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Raiz de agregação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4" y="2537511"/>
            <a:ext cx="5126402" cy="14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9229" y="19798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Objeto de valor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77" y="2349157"/>
            <a:ext cx="6828974" cy="4138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8" y="2349157"/>
            <a:ext cx="4044248" cy="35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682972" y="355325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MODELAGEM ESTRATÉGICA</a:t>
            </a:r>
          </a:p>
        </p:txBody>
      </p:sp>
    </p:spTree>
    <p:extLst>
      <p:ext uri="{BB962C8B-B14F-4D97-AF65-F5344CB8AC3E}">
        <p14:creationId xmlns:p14="http://schemas.microsoft.com/office/powerpoint/2010/main" val="325518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14086" y="1818190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Vendas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3" y="2187522"/>
            <a:ext cx="9191496" cy="42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8" y="1333528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2427" y="1991147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Modelo Conceitual – 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33" y="2302852"/>
            <a:ext cx="7861128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44791" y="135100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Catálogo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5" y="1845880"/>
            <a:ext cx="8470635" cy="46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0" y="1828800"/>
            <a:ext cx="10062221" cy="47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Diagrama de Classe </a:t>
            </a:r>
            <a:r>
              <a:rPr lang="pt-BR" b="1" dirty="0"/>
              <a:t>– 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8" y="1855896"/>
            <a:ext cx="7459878" cy="47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5408" y="1288861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– </a:t>
            </a:r>
            <a:r>
              <a:rPr lang="pt-BR" b="1" dirty="0"/>
              <a:t>Contexto Catálogo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2" y="1818037"/>
            <a:ext cx="3008080" cy="48402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49" y="1818037"/>
            <a:ext cx="5231157" cy="48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337643" y="1211762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OneToMany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43" y="1811185"/>
            <a:ext cx="3584476" cy="47793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14" y="1811184"/>
            <a:ext cx="3906474" cy="47793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6" y="1811185"/>
            <a:ext cx="3573656" cy="4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Rel. </a:t>
            </a:r>
            <a:r>
              <a:rPr lang="pt-BR" b="1" dirty="0" err="1" smtClean="0"/>
              <a:t>OneToOne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Pagamentos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6" y="1979046"/>
            <a:ext cx="4210050" cy="4210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1979046"/>
            <a:ext cx="4724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46581" y="1351005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Relacionamento </a:t>
            </a:r>
            <a:r>
              <a:rPr lang="pt-BR" b="1" dirty="0" err="1" smtClean="0"/>
              <a:t>Extends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5164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117480" y="1501926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Herança </a:t>
            </a:r>
            <a:r>
              <a:rPr lang="pt-BR" b="1" dirty="0"/>
              <a:t>– 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64" y="2233150"/>
            <a:ext cx="4886233" cy="435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75" y="2233150"/>
            <a:ext cx="3857552" cy="4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445393" y="152252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66202" y="2892062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Entender a fundo o negócio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02" y="3204073"/>
            <a:ext cx="7284393" cy="3211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8818" y="4270856"/>
            <a:ext cx="35573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Qual problema vai resolver?;</a:t>
            </a:r>
          </a:p>
          <a:p>
            <a:r>
              <a:rPr lang="pt-BR" dirty="0"/>
              <a:t>O que vai implementar?;</a:t>
            </a:r>
          </a:p>
          <a:p>
            <a:r>
              <a:rPr lang="pt-BR" dirty="0"/>
              <a:t>Para que serve?;</a:t>
            </a:r>
          </a:p>
          <a:p>
            <a:r>
              <a:rPr lang="pt-BR" dirty="0"/>
              <a:t>Quem vai atender?</a:t>
            </a:r>
          </a:p>
          <a:p>
            <a:r>
              <a:rPr lang="pt-BR" dirty="0"/>
              <a:t>Quando implementar o DDD?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20415" y="2161128"/>
            <a:ext cx="91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https://www.eduardopires.net.br/2016/08/ddd-nao-e-arquitetura-em-camadas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43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99486" y="1488505"/>
            <a:ext cx="42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Encapsulamento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7" y="2008758"/>
            <a:ext cx="3389459" cy="44407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80" y="2022179"/>
            <a:ext cx="3744224" cy="44139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98" y="2022178"/>
            <a:ext cx="3868488" cy="34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Polimorfismo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91" y="2632586"/>
            <a:ext cx="5426402" cy="320738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21" y="2632585"/>
            <a:ext cx="5133327" cy="32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480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Interfaces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82" y="2022179"/>
            <a:ext cx="5029603" cy="4573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2" y="2022179"/>
            <a:ext cx="4943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37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API </a:t>
            </a:r>
            <a:r>
              <a:rPr lang="pt-BR" b="1" dirty="0" err="1" smtClean="0"/>
              <a:t>Collections</a:t>
            </a:r>
            <a:r>
              <a:rPr lang="pt-BR" b="1" dirty="0" smtClean="0"/>
              <a:t>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2" y="2078644"/>
            <a:ext cx="5164538" cy="44986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2" y="2078644"/>
            <a:ext cx="5545615" cy="4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70792" y="1494648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Expressões Lambda – </a:t>
            </a:r>
            <a:r>
              <a:rPr lang="pt-BR" b="1" dirty="0"/>
              <a:t>Contexto </a:t>
            </a:r>
            <a:r>
              <a:rPr lang="pt-BR" b="1" dirty="0" smtClean="0"/>
              <a:t>Catálogo e 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1" y="2105726"/>
            <a:ext cx="4772302" cy="43557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9" y="2105726"/>
            <a:ext cx="6044998" cy="43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951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37" y="1935331"/>
            <a:ext cx="3115522" cy="45165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68" y="1935332"/>
            <a:ext cx="6977403" cy="45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25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Validações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8" y="1979046"/>
            <a:ext cx="4717181" cy="43507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8" y="1979045"/>
            <a:ext cx="5699326" cy="43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4085696" y="1351005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Exceções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608" y="1811043"/>
            <a:ext cx="5017595" cy="45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Tratamento de </a:t>
            </a:r>
            <a:r>
              <a:rPr lang="pt-BR" b="1" dirty="0" smtClean="0"/>
              <a:t>Erros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6" y="1979046"/>
            <a:ext cx="4543760" cy="45559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05" y="1979046"/>
            <a:ext cx="5971941" cy="4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57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Tratamento de Erros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6" y="1832869"/>
            <a:ext cx="6546748" cy="46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9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17" y="2156019"/>
            <a:ext cx="10061327" cy="3232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49224" y="1786687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Pontos Chave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49224" y="5388469"/>
            <a:ext cx="3102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Uma linguagem onipresente, universal de um negócio dentro da empresa, compartilhada por todas as partes envolvidas no projeto, ou seja, termos específicos do domínio.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87266" y="5372916"/>
            <a:ext cx="2963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 mapa que representa todos os contextos mapeados através dos elementos da linguagem ubíqua, bem como seus subdomínios e relacionamentos.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49583" y="5372916"/>
            <a:ext cx="279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/>
              <a:t>É uma parte da empresa ou do domínio do negócio que possui elementos ou conceitos com significados bem definidos, com linguagem própria, arquitetura e implementação específica.</a:t>
            </a:r>
          </a:p>
        </p:txBody>
      </p:sp>
    </p:spTree>
    <p:extLst>
      <p:ext uri="{BB962C8B-B14F-4D97-AF65-F5344CB8AC3E}">
        <p14:creationId xmlns:p14="http://schemas.microsoft.com/office/powerpoint/2010/main" val="411015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934776" y="1351005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Testes de Unidade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51" y="1837678"/>
            <a:ext cx="6045693" cy="4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7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1979046"/>
            <a:ext cx="5220070" cy="45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CRUD Classes de Domínio – </a:t>
            </a:r>
            <a:r>
              <a:rPr lang="pt-BR" b="1" dirty="0"/>
              <a:t>Contexto </a:t>
            </a:r>
            <a:r>
              <a:rPr lang="pt-BR" b="1" dirty="0" smtClean="0"/>
              <a:t>Vendas / Pagamento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5" y="1846556"/>
            <a:ext cx="5189877" cy="4669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6" y="1846556"/>
            <a:ext cx="5090952" cy="2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5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641813" y="1351005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Consultar e Manipular usando LINQ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34" y="1845880"/>
            <a:ext cx="7046020" cy="46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393238" y="1351005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– </a:t>
            </a:r>
            <a:r>
              <a:rPr lang="pt-BR" b="1" dirty="0"/>
              <a:t>Contexto </a:t>
            </a:r>
            <a:r>
              <a:rPr lang="pt-BR" b="1" dirty="0" smtClean="0"/>
              <a:t>Catálogo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17" y="1720337"/>
            <a:ext cx="3750047" cy="48789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81" y="1720337"/>
            <a:ext cx="5734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5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99473" y="1484170"/>
            <a:ext cx="481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Mapeamento EF Core – </a:t>
            </a:r>
            <a:r>
              <a:rPr lang="pt-BR" b="1" dirty="0"/>
              <a:t>Contexto </a:t>
            </a:r>
            <a:r>
              <a:rPr lang="pt-BR" b="1" dirty="0" smtClean="0"/>
              <a:t>Vendas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09" y="2163887"/>
            <a:ext cx="5193729" cy="36953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22" y="2178460"/>
            <a:ext cx="5099528" cy="36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2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548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MVC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" y="1844624"/>
            <a:ext cx="4623893" cy="46620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1844624"/>
            <a:ext cx="6036722" cy="4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Web API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7" y="1915264"/>
            <a:ext cx="7546343" cy="45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Web API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213" y="1877352"/>
            <a:ext cx="6575017" cy="18656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213" y="3899988"/>
            <a:ext cx="6584302" cy="25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52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403559" y="13510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Desacoplar Camada de Persistência com Web API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73" y="1979046"/>
            <a:ext cx="8411268" cy="44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4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42593" y="3082162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Primeiro passo extrair a linguagem ubíqua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71" y="3527160"/>
            <a:ext cx="6111994" cy="265981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578575" y="2309342"/>
            <a:ext cx="277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Atenção!!!</a:t>
            </a:r>
          </a:p>
          <a:p>
            <a:pPr algn="ctr"/>
            <a:r>
              <a:rPr lang="pt-BR" dirty="0"/>
              <a:t>Deixar de extrair a linguagem ubíqua é um dos piores erros.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4" y="3891353"/>
            <a:ext cx="4422637" cy="1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Documentação com </a:t>
            </a:r>
            <a:r>
              <a:rPr lang="pt-BR" b="1" dirty="0" err="1" smtClean="0"/>
              <a:t>Swagger</a:t>
            </a:r>
            <a:r>
              <a:rPr lang="pt-BR" b="1" dirty="0" smtClean="0"/>
              <a:t>/</a:t>
            </a:r>
            <a:r>
              <a:rPr lang="pt-BR" b="1" dirty="0" err="1" smtClean="0"/>
              <a:t>OpenAPI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73" y="1979046"/>
            <a:ext cx="8509617" cy="44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4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Documentação com </a:t>
            </a:r>
            <a:r>
              <a:rPr lang="pt-BR" b="1" dirty="0" err="1" smtClean="0"/>
              <a:t>Swagger</a:t>
            </a:r>
            <a:r>
              <a:rPr lang="pt-BR" b="1" dirty="0" smtClean="0"/>
              <a:t>/</a:t>
            </a:r>
            <a:r>
              <a:rPr lang="pt-BR" b="1" dirty="0" err="1" smtClean="0"/>
              <a:t>OpenAPI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96" y="1802166"/>
            <a:ext cx="5588297" cy="46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8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Documentação com </a:t>
            </a:r>
            <a:r>
              <a:rPr lang="pt-BR" b="1" dirty="0" err="1" smtClean="0"/>
              <a:t>Swagger</a:t>
            </a:r>
            <a:r>
              <a:rPr lang="pt-BR" b="1" dirty="0" smtClean="0"/>
              <a:t>/</a:t>
            </a:r>
            <a:r>
              <a:rPr lang="pt-BR" b="1" dirty="0" err="1" smtClean="0"/>
              <a:t>OpenAPI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85" y="1819922"/>
            <a:ext cx="5820043" cy="47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61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3568886" y="1351005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Documentação com </a:t>
            </a:r>
            <a:r>
              <a:rPr lang="pt-BR" b="1" dirty="0" err="1" smtClean="0"/>
              <a:t>Swagger</a:t>
            </a:r>
            <a:r>
              <a:rPr lang="pt-BR" b="1" dirty="0" smtClean="0"/>
              <a:t>/</a:t>
            </a:r>
            <a:r>
              <a:rPr lang="pt-BR" b="1" dirty="0" err="1" smtClean="0"/>
              <a:t>OpenAPI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28" y="2158337"/>
            <a:ext cx="8874629" cy="397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66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4263704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de Alto Nível - </a:t>
            </a:r>
            <a:r>
              <a:rPr lang="pt-BR" b="1" dirty="0" err="1"/>
              <a:t>RANs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31983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7946471" y="1678943"/>
            <a:ext cx="3865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Os  </a:t>
            </a:r>
            <a:r>
              <a:rPr lang="pt-BR" b="1" dirty="0" err="1"/>
              <a:t>RANs</a:t>
            </a:r>
            <a:r>
              <a:rPr lang="pt-BR" b="1" dirty="0"/>
              <a:t> são descrições do que o sistema/produto deve ou não fazer. Eles não definem como deve ser feito, pois isto já compete a área técnica. Eles geralmente se concentram nos resultados desejados e nas funcionalidades gerais que o sistema ou produto deve ter para atender às necessidades dos usuários e das partes interessadas.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b="1" dirty="0"/>
          </a:p>
        </p:txBody>
      </p:sp>
      <p:pic>
        <p:nvPicPr>
          <p:cNvPr id="1028" name="Picture 4" descr="O que é brainstorming e como utilizar a técnica na sua agência - Publi">
            <a:extLst>
              <a:ext uri="{FF2B5EF4-FFF2-40B4-BE49-F238E27FC236}">
                <a16:creationId xmlns:a16="http://schemas.microsoft.com/office/drawing/2014/main" xmlns="" id="{43FB6F17-E813-A690-20EB-6264D39A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3" y="1678943"/>
            <a:ext cx="5112651" cy="337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55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2" descr="Diagrama&#10;&#10;Descrição gerada automaticamente">
            <a:extLst>
              <a:ext uri="{FF2B5EF4-FFF2-40B4-BE49-F238E27FC236}">
                <a16:creationId xmlns:a16="http://schemas.microsoft.com/office/drawing/2014/main" xmlns="" id="{A2CE4FBA-C4A2-17EA-7FCE-B43995A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14" y="1351005"/>
            <a:ext cx="8631535" cy="50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7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19DE405-1A5B-6974-18DF-E348D88D836E}"/>
              </a:ext>
            </a:extLst>
          </p:cNvPr>
          <p:cNvSpPr txBox="1"/>
          <p:nvPr/>
        </p:nvSpPr>
        <p:spPr>
          <a:xfrm>
            <a:off x="3262881" y="1610721"/>
            <a:ext cx="6094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permitir que os usuários façam login e gerenciem suas contas.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fácil de usar para usuários com habilidades limitadas em tecnologia.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capaz de processar um grande volume de transações em tempo real.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deve ser seguro e proteger os dados confidenciais dos usuários.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sistema deve ser escalável e capaz de lidar com o crescimento futuro da empresa.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O Produto enviado deverá ser rastreável</a:t>
            </a:r>
            <a:r>
              <a:rPr lang="pt-BR" b="1"/>
              <a:t>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3278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D9D409AE-71CA-8352-753F-93D58BFAA20C}"/>
              </a:ext>
            </a:extLst>
          </p:cNvPr>
          <p:cNvSpPr txBox="1"/>
          <p:nvPr/>
        </p:nvSpPr>
        <p:spPr>
          <a:xfrm>
            <a:off x="4739627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888655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xmlns="" id="{3617FD66-9000-78D4-EBA3-8415607E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08951"/>
              </p:ext>
            </p:extLst>
          </p:nvPr>
        </p:nvGraphicFramePr>
        <p:xfrm>
          <a:off x="1196110" y="1578295"/>
          <a:ext cx="3025571" cy="3701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432">
                  <a:extLst>
                    <a:ext uri="{9D8B030D-6E8A-4147-A177-3AD203B41FA5}">
                      <a16:colId xmlns:a16="http://schemas.microsoft.com/office/drawing/2014/main" xmlns="" val="1544989627"/>
                    </a:ext>
                  </a:extLst>
                </a:gridCol>
                <a:gridCol w="2332139">
                  <a:extLst>
                    <a:ext uri="{9D8B030D-6E8A-4147-A177-3AD203B41FA5}">
                      <a16:colId xmlns:a16="http://schemas.microsoft.com/office/drawing/2014/main" xmlns="" val="4241738206"/>
                    </a:ext>
                  </a:extLst>
                </a:gridCol>
              </a:tblGrid>
              <a:tr h="580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Requisitos Funcionais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912209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[RF-001]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37388834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38546888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45033386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88573349"/>
                  </a:ext>
                </a:extLst>
              </a:tr>
              <a:tr h="51788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Aplicar voucher pedido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52380572"/>
                  </a:ext>
                </a:extLst>
              </a:tr>
              <a:tr h="5315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Estornar estoque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5527860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8158EA91-2968-E1D4-4CA2-48A42B847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6583"/>
              </p:ext>
            </p:extLst>
          </p:nvPr>
        </p:nvGraphicFramePr>
        <p:xfrm>
          <a:off x="4378471" y="1578295"/>
          <a:ext cx="7642953" cy="370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73">
                  <a:extLst>
                    <a:ext uri="{9D8B030D-6E8A-4147-A177-3AD203B41FA5}">
                      <a16:colId xmlns:a16="http://schemas.microsoft.com/office/drawing/2014/main" xmlns="" val="999047607"/>
                    </a:ext>
                  </a:extLst>
                </a:gridCol>
                <a:gridCol w="6995280">
                  <a:extLst>
                    <a:ext uri="{9D8B030D-6E8A-4147-A177-3AD203B41FA5}">
                      <a16:colId xmlns:a16="http://schemas.microsoft.com/office/drawing/2014/main" xmlns="" val="2750689252"/>
                    </a:ext>
                  </a:extLst>
                </a:gridCol>
              </a:tblGrid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Regra de negócio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2457333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QUANTIDADE: produto é considerado disponível quando está ativo e tem estoque &gt; 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871677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tem que ter obrigatoriamente id, nome, descrição, valor e imagem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1888806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dimensões devem ter altura, largura e profundidade maior ou igual a zero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2320807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a formatação das dimensões deve ser "L x A x P"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74413860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exibir detalhes de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72738900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ESTOQUE: Ao concluir uma compra, sistema deve debitar quantidade de itens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1373274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 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todos os produtos disponíveis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977465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PRODUTO: Sistema deve listar produtos disponíveis filtrados por categoria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6470696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CATEGORIA: deve ter obrigatoriamente Nome e código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54817478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Pagamento pode ser realizado por cartão de crédito e boleto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40771084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CARRINHO: Precisa ter 1 ou mais itens para ser fechado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16169629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Status de transação pode ser Pago ou Recusado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6100715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COMPRA: Sistema deve recuperar resumo de compra desejado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83489365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VOUCHER: Carrinho de compras - Desconto absoluto e/ou percentual.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57735597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PAGAMENTO: Se o pagamento não for realizado com sucesso, a compra não deve ser concluída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90133673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RF 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ESTORNO: Em casos de devolução de produto, estoque deve ser acrescido da quantidade devolvida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4124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183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10" y="1981201"/>
            <a:ext cx="7522541" cy="4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72BA5CD-E44B-01D9-D1B2-A798F7CAEADD}"/>
              </a:ext>
            </a:extLst>
          </p:cNvPr>
          <p:cNvSpPr txBox="1"/>
          <p:nvPr/>
        </p:nvSpPr>
        <p:spPr>
          <a:xfrm>
            <a:off x="4236288" y="3244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4165996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45FB6908-C421-4EF4-F841-108468AE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80810"/>
              </p:ext>
            </p:extLst>
          </p:nvPr>
        </p:nvGraphicFramePr>
        <p:xfrm>
          <a:off x="1791728" y="1688443"/>
          <a:ext cx="9843802" cy="427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971">
                  <a:extLst>
                    <a:ext uri="{9D8B030D-6E8A-4147-A177-3AD203B41FA5}">
                      <a16:colId xmlns:a16="http://schemas.microsoft.com/office/drawing/2014/main" xmlns="" val="2192941614"/>
                    </a:ext>
                  </a:extLst>
                </a:gridCol>
                <a:gridCol w="2348118">
                  <a:extLst>
                    <a:ext uri="{9D8B030D-6E8A-4147-A177-3AD203B41FA5}">
                      <a16:colId xmlns:a16="http://schemas.microsoft.com/office/drawing/2014/main" xmlns="" val="3837141614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xmlns="" val="2813359136"/>
                    </a:ext>
                  </a:extLst>
                </a:gridCol>
              </a:tblGrid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Código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Requisitos Não Funcionais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Indicadores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57550184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Desempenho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 Tempo de Resposta das requisições(1 a cada 100 </a:t>
                      </a:r>
                      <a:r>
                        <a:rPr lang="pt-BR" sz="1800" u="none" strike="noStrike" dirty="0" err="1">
                          <a:effectLst/>
                        </a:rPr>
                        <a:t>ms</a:t>
                      </a:r>
                      <a:r>
                        <a:rPr lang="pt-BR" sz="1800" u="none" strike="noStrike" dirty="0">
                          <a:effectLst/>
                        </a:rPr>
                        <a:t>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78454555"/>
                  </a:ext>
                </a:extLst>
              </a:tr>
              <a:tr h="9182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RNF 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Disponibilidade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Funcional em tempo integral (24h/7 dias por semana)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00003381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Escalabilidade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picos de consumo de até 1k acessos/min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26752388"/>
                  </a:ext>
                </a:extLst>
              </a:tr>
              <a:tr h="6845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Segurança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Autenticação JWT / criptografia Char 256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27818365"/>
                  </a:ext>
                </a:extLst>
              </a:tr>
              <a:tr h="5072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RNF 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Privacidade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Cumprimento da LGPD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00028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15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103293F-4C8C-A0B0-49CC-F0086AA9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20276"/>
              </p:ext>
            </p:extLst>
          </p:nvPr>
        </p:nvGraphicFramePr>
        <p:xfrm>
          <a:off x="194733" y="2700867"/>
          <a:ext cx="11819466" cy="399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10">
                  <a:extLst>
                    <a:ext uri="{9D8B030D-6E8A-4147-A177-3AD203B41FA5}">
                      <a16:colId xmlns:a16="http://schemas.microsoft.com/office/drawing/2014/main" xmlns="" val="2683705658"/>
                    </a:ext>
                  </a:extLst>
                </a:gridCol>
                <a:gridCol w="1127976">
                  <a:extLst>
                    <a:ext uri="{9D8B030D-6E8A-4147-A177-3AD203B41FA5}">
                      <a16:colId xmlns:a16="http://schemas.microsoft.com/office/drawing/2014/main" xmlns="" val="362440426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537853753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08415007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7384599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28570314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4785406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288615787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18465115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54182612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3243119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18265634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361227489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038689495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720590701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320705660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401729146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2297859308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1924045652"/>
                    </a:ext>
                  </a:extLst>
                </a:gridCol>
                <a:gridCol w="562710">
                  <a:extLst>
                    <a:ext uri="{9D8B030D-6E8A-4147-A177-3AD203B41FA5}">
                      <a16:colId xmlns:a16="http://schemas.microsoft.com/office/drawing/2014/main" xmlns="" val="4002858369"/>
                    </a:ext>
                  </a:extLst>
                </a:gridCol>
              </a:tblGrid>
              <a:tr h="2521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 err="1">
                          <a:effectLst/>
                        </a:rPr>
                        <a:t>Requesitos</a:t>
                      </a:r>
                      <a:r>
                        <a:rPr lang="pt-BR" sz="1000" u="none" strike="noStrike" dirty="0">
                          <a:effectLst/>
                        </a:rPr>
                        <a:t> X Casos de uso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[UC-005]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[UC-006]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[UC-007]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[UC-008]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[UC-009]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[UC-010]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[UC-011]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[UC-012]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[UC-013]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[UC-014]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[UC-015]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xmlns="" val="2066050184"/>
                  </a:ext>
                </a:extLst>
              </a:tr>
              <a:tr h="857243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Produto por Categoria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Obter Produto por Id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Obter Todos os Produtos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Atualizar Produto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Produto em Estoque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Debitar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Debitar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Repor Estoque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Repor Lista Produtos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</a:rPr>
                        <a:t>Obter Categorias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Adicionar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Cancelar processamento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Finalizar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Iniciar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>
                          <a:effectLst/>
                        </a:rPr>
                        <a:t>Remove item pedido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 dirty="0">
                          <a:effectLst/>
                        </a:rPr>
                        <a:t>Obtém pagamento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/>
                </a:tc>
                <a:extLst>
                  <a:ext uri="{0D108BD9-81ED-4DB2-BD59-A6C34878D82A}">
                    <a16:rowId xmlns:a16="http://schemas.microsoft.com/office/drawing/2014/main" xmlns="" val="2718556005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[RF-001]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Produto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2590884322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[RF-002]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2106269389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[RF-003]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Manter Categoria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129770417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[RF-004]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Gerir venda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979031034"/>
                  </a:ext>
                </a:extLst>
              </a:tr>
              <a:tr h="47904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[RF-005]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Aplicar voucher pedido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extLst>
                  <a:ext uri="{0D108BD9-81ED-4DB2-BD59-A6C34878D82A}">
                    <a16:rowId xmlns:a16="http://schemas.microsoft.com/office/drawing/2014/main" xmlns="" val="178791703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[RF-006]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Estornar estoque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effectLst/>
                        </a:rPr>
                        <a:t> </a:t>
                      </a:r>
                      <a:endParaRPr lang="pt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 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0" marR="5840" marT="584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199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57F77A-6455-4020-8943-7D761360395E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Matriz de Rastreabilidade</a:t>
            </a:r>
          </a:p>
        </p:txBody>
      </p:sp>
    </p:spTree>
    <p:extLst>
      <p:ext uri="{BB962C8B-B14F-4D97-AF65-F5344CB8AC3E}">
        <p14:creationId xmlns:p14="http://schemas.microsoft.com/office/powerpoint/2010/main" val="488937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72958CF9-C162-B6E8-29B0-D179A2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28592" r="13138"/>
          <a:stretch/>
        </p:blipFill>
        <p:spPr>
          <a:xfrm>
            <a:off x="2615087" y="2545420"/>
            <a:ext cx="7390190" cy="4132500"/>
          </a:xfrm>
          <a:prstGeom prst="ellipse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  <a:softEdge rad="11250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3BF17893-0805-9527-2602-70DD6B1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7EA836-31EE-D306-961F-FF09ABDC097A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Processo de estimativa</a:t>
            </a:r>
          </a:p>
        </p:txBody>
      </p:sp>
    </p:spTree>
    <p:extLst>
      <p:ext uri="{BB962C8B-B14F-4D97-AF65-F5344CB8AC3E}">
        <p14:creationId xmlns:p14="http://schemas.microsoft.com/office/powerpoint/2010/main" val="2899246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D72844F3-C8FD-D185-A629-73D20040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9192"/>
              </p:ext>
            </p:extLst>
          </p:nvPr>
        </p:nvGraphicFramePr>
        <p:xfrm>
          <a:off x="6201397" y="2864498"/>
          <a:ext cx="503301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D1078B6-74AA-1E56-9873-E4F8BB834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1696"/>
              </p:ext>
            </p:extLst>
          </p:nvPr>
        </p:nvGraphicFramePr>
        <p:xfrm>
          <a:off x="1141512" y="2969703"/>
          <a:ext cx="4773591" cy="191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:a16="http://schemas.microsoft.com/office/drawing/2014/main" xmlns="" val="1332575533"/>
                    </a:ext>
                  </a:extLst>
                </a:gridCol>
                <a:gridCol w="1964997">
                  <a:extLst>
                    <a:ext uri="{9D8B030D-6E8A-4147-A177-3AD203B41FA5}">
                      <a16:colId xmlns:a16="http://schemas.microsoft.com/office/drawing/2014/main" xmlns="" val="67750792"/>
                    </a:ext>
                  </a:extLst>
                </a:gridCol>
                <a:gridCol w="1997759">
                  <a:extLst>
                    <a:ext uri="{9D8B030D-6E8A-4147-A177-3AD203B41FA5}">
                      <a16:colId xmlns:a16="http://schemas.microsoft.com/office/drawing/2014/main" xmlns="" val="3205551936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Requisito Funcional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Complexidade Estimada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81340080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[RF-001]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Manter Produto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7225914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64281267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Manter Categoria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46420703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[RF-004]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Gerir venda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11314349"/>
                  </a:ext>
                </a:extLst>
              </a:tr>
              <a:tr h="2801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[RF-005]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Aplicar voucher pedido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57314036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[RF-006]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Estornar estoque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8531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7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66DCB33-D466-7240-04DD-E463900A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68852"/>
              </p:ext>
            </p:extLst>
          </p:nvPr>
        </p:nvGraphicFramePr>
        <p:xfrm>
          <a:off x="3793065" y="2128838"/>
          <a:ext cx="6663262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xmlns="" val="143847047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290283978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1055939603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752055731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5660913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859586802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3931180940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1264363118"/>
                    </a:ext>
                  </a:extLst>
                </a:gridCol>
                <a:gridCol w="501474">
                  <a:extLst>
                    <a:ext uri="{9D8B030D-6E8A-4147-A177-3AD203B41FA5}">
                      <a16:colId xmlns:a16="http://schemas.microsoft.com/office/drawing/2014/main" xmlns="" val="400716585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Semanas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43372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57383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Produto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1390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Manter Estoque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91158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3650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98199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39947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23526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31D0BEE-4760-4D74-0A60-1D9F490CD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04361"/>
              </p:ext>
            </p:extLst>
          </p:nvPr>
        </p:nvGraphicFramePr>
        <p:xfrm>
          <a:off x="3793064" y="4351867"/>
          <a:ext cx="6663266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470">
                  <a:extLst>
                    <a:ext uri="{9D8B030D-6E8A-4147-A177-3AD203B41FA5}">
                      <a16:colId xmlns:a16="http://schemas.microsoft.com/office/drawing/2014/main" xmlns="" val="763031697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3304609341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3985575482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1483885045"/>
                    </a:ext>
                  </a:extLst>
                </a:gridCol>
                <a:gridCol w="1002949">
                  <a:extLst>
                    <a:ext uri="{9D8B030D-6E8A-4147-A177-3AD203B41FA5}">
                      <a16:colId xmlns:a16="http://schemas.microsoft.com/office/drawing/2014/main" xmlns="" val="222589601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Requisitos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Releases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86433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Final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525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Produto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5874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19133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Manter Categoria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5679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Gerir venda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30674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Aplicar voucher pedido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78968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Estornar estoque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466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123B32-E8A9-2362-CCDF-D6BCA3D529B2}"/>
              </a:ext>
            </a:extLst>
          </p:cNvPr>
          <p:cNvSpPr txBox="1"/>
          <p:nvPr/>
        </p:nvSpPr>
        <p:spPr>
          <a:xfrm>
            <a:off x="1693334" y="2128838"/>
            <a:ext cx="2099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3B4699-5B13-4A52-A8BA-149AA2F975C2}"/>
              </a:ext>
            </a:extLst>
          </p:cNvPr>
          <p:cNvSpPr txBox="1"/>
          <p:nvPr/>
        </p:nvSpPr>
        <p:spPr>
          <a:xfrm>
            <a:off x="1693333" y="4351867"/>
            <a:ext cx="2099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4201374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AA017DB8-4922-63FA-2A81-4067FAECC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8" y="2899549"/>
            <a:ext cx="7155238" cy="33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3CBDBC-8038-827C-3D8F-78278E193063}"/>
              </a:ext>
            </a:extLst>
          </p:cNvPr>
          <p:cNvSpPr txBox="1"/>
          <p:nvPr/>
        </p:nvSpPr>
        <p:spPr>
          <a:xfrm>
            <a:off x="7226424" y="3383379"/>
            <a:ext cx="4385569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 (Serviço de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containers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 Web para Contêiners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de dados SQL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Cache do Redis para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Armazenamento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Blobs</a:t>
            </a: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Azure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</a:t>
            </a:r>
            <a:r>
              <a:rPr lang="pt-BR" sz="180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Vault</a:t>
            </a:r>
            <a:endParaRPr lang="pt-BR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Gateway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3D24047-39E5-5ABE-59F9-50C304C7D7D6}"/>
              </a:ext>
            </a:extLst>
          </p:cNvPr>
          <p:cNvCxnSpPr/>
          <p:nvPr/>
        </p:nvCxnSpPr>
        <p:spPr>
          <a:xfrm flipH="1">
            <a:off x="6451600" y="3589867"/>
            <a:ext cx="914400" cy="18203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6638585-2F29-E533-1E38-7906F9C89176}"/>
              </a:ext>
            </a:extLst>
          </p:cNvPr>
          <p:cNvCxnSpPr>
            <a:cxnSpLocks/>
          </p:cNvCxnSpPr>
          <p:nvPr/>
        </p:nvCxnSpPr>
        <p:spPr>
          <a:xfrm flipH="1">
            <a:off x="6451600" y="3873500"/>
            <a:ext cx="914400" cy="1536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02D2E91-DC8C-5328-EA4E-C3276BB5B8F9}"/>
              </a:ext>
            </a:extLst>
          </p:cNvPr>
          <p:cNvCxnSpPr>
            <a:cxnSpLocks/>
          </p:cNvCxnSpPr>
          <p:nvPr/>
        </p:nvCxnSpPr>
        <p:spPr>
          <a:xfrm flipH="1">
            <a:off x="6451600" y="4174836"/>
            <a:ext cx="914400" cy="1235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656ECD3-C524-5595-0F39-2408F8943ED1}"/>
              </a:ext>
            </a:extLst>
          </p:cNvPr>
          <p:cNvCxnSpPr>
            <a:cxnSpLocks/>
          </p:cNvCxnSpPr>
          <p:nvPr/>
        </p:nvCxnSpPr>
        <p:spPr>
          <a:xfrm flipH="1">
            <a:off x="6451600" y="4462318"/>
            <a:ext cx="914400" cy="94788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18C2956-F922-D052-255B-9A57B0DA396B}"/>
              </a:ext>
            </a:extLst>
          </p:cNvPr>
          <p:cNvCxnSpPr>
            <a:cxnSpLocks/>
          </p:cNvCxnSpPr>
          <p:nvPr/>
        </p:nvCxnSpPr>
        <p:spPr>
          <a:xfrm flipH="1">
            <a:off x="6451600" y="4763655"/>
            <a:ext cx="914400" cy="6465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BE75652-F6D2-816F-51D1-26099AABB59B}"/>
              </a:ext>
            </a:extLst>
          </p:cNvPr>
          <p:cNvCxnSpPr>
            <a:cxnSpLocks/>
          </p:cNvCxnSpPr>
          <p:nvPr/>
        </p:nvCxnSpPr>
        <p:spPr>
          <a:xfrm flipH="1">
            <a:off x="6451600" y="5054600"/>
            <a:ext cx="914400" cy="355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2D3C07B-8936-1113-1B71-99337BD1A736}"/>
              </a:ext>
            </a:extLst>
          </p:cNvPr>
          <p:cNvCxnSpPr>
            <a:cxnSpLocks/>
          </p:cNvCxnSpPr>
          <p:nvPr/>
        </p:nvCxnSpPr>
        <p:spPr>
          <a:xfrm flipH="1">
            <a:off x="6451600" y="5345545"/>
            <a:ext cx="914400" cy="64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1E9276A-51E5-56C9-645A-4AB5752786B2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2273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3E659A47-1DE9-C9A9-184A-C0D1E7DA6F13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5410200"/>
            <a:ext cx="914400" cy="5207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xmlns="" id="{33C5B1D3-809A-BF53-9CC0-6CFCA1A6D4A3}"/>
              </a:ext>
            </a:extLst>
          </p:cNvPr>
          <p:cNvSpPr txBox="1"/>
          <p:nvPr/>
        </p:nvSpPr>
        <p:spPr>
          <a:xfrm>
            <a:off x="4182532" y="2204535"/>
            <a:ext cx="382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Proposta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2569883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6CE3DB64-756F-B32B-2654-F654E92D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08605"/>
              </p:ext>
            </p:extLst>
          </p:nvPr>
        </p:nvGraphicFramePr>
        <p:xfrm>
          <a:off x="2719917" y="3679841"/>
          <a:ext cx="6921498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0204">
                  <a:extLst>
                    <a:ext uri="{9D8B030D-6E8A-4147-A177-3AD203B41FA5}">
                      <a16:colId xmlns:a16="http://schemas.microsoft.com/office/drawing/2014/main" xmlns="" val="1123401571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xmlns="" val="220391928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887951521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92105082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772120154"/>
                    </a:ext>
                  </a:extLst>
                </a:gridCol>
                <a:gridCol w="610930">
                  <a:extLst>
                    <a:ext uri="{9D8B030D-6E8A-4147-A177-3AD203B41FA5}">
                      <a16:colId xmlns:a16="http://schemas.microsoft.com/office/drawing/2014/main" xmlns="" val="3717486836"/>
                    </a:ext>
                  </a:extLst>
                </a:gridCol>
                <a:gridCol w="623787">
                  <a:extLst>
                    <a:ext uri="{9D8B030D-6E8A-4147-A177-3AD203B41FA5}">
                      <a16:colId xmlns:a16="http://schemas.microsoft.com/office/drawing/2014/main" xmlns="" val="11836458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Fase do projeto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Meses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8334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..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98433172"/>
                  </a:ext>
                </a:extLst>
              </a:tr>
              <a:tr h="17092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 dirty="0">
                          <a:effectLst/>
                        </a:rPr>
                        <a:t>Implementação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64771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Implantação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07146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Manuentanção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204035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2000" u="none" strike="noStrike">
                          <a:effectLst/>
                        </a:rPr>
                        <a:t>Sustentação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2937529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94AB14C-84AD-E898-E287-6B3ED8E7C4B8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Cronograma geral</a:t>
            </a:r>
          </a:p>
        </p:txBody>
      </p:sp>
    </p:spTree>
    <p:extLst>
      <p:ext uri="{BB962C8B-B14F-4D97-AF65-F5344CB8AC3E}">
        <p14:creationId xmlns:p14="http://schemas.microsoft.com/office/powerpoint/2010/main" val="1904919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09210EC0-2E5F-F325-5F01-F77E2BA4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105"/>
              </p:ext>
            </p:extLst>
          </p:nvPr>
        </p:nvGraphicFramePr>
        <p:xfrm>
          <a:off x="3390901" y="3581401"/>
          <a:ext cx="5410198" cy="2347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78376">
                  <a:extLst>
                    <a:ext uri="{9D8B030D-6E8A-4147-A177-3AD203B41FA5}">
                      <a16:colId xmlns:a16="http://schemas.microsoft.com/office/drawing/2014/main" xmlns="" val="3305284179"/>
                    </a:ext>
                  </a:extLst>
                </a:gridCol>
                <a:gridCol w="2631822">
                  <a:extLst>
                    <a:ext uri="{9D8B030D-6E8A-4147-A177-3AD203B41FA5}">
                      <a16:colId xmlns:a16="http://schemas.microsoft.com/office/drawing/2014/main" xmlns="" val="216998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Manutenção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0" dirty="0">
                          <a:effectLst/>
                        </a:rPr>
                        <a:t>R$     3.750,00 </a:t>
                      </a:r>
                      <a:endParaRPr lang="pt-BR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1852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Implantação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  6.000,00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4329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Implementação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R$   15.454,55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1310352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Gerenciamento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20%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481858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Margem de lucro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40%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5525650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CUSTO TOTAL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b="1" dirty="0">
                          <a:effectLst/>
                        </a:rPr>
                        <a:t>R$   30.246,86 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32906636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pt-B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2041916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</a:rPr>
                        <a:t>Manutenção extra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 </a:t>
                      </a:r>
                      <a:r>
                        <a:rPr lang="pt-BR" sz="1800" i="1" dirty="0">
                          <a:effectLst/>
                        </a:rPr>
                        <a:t>R$     1.250,00 / mês</a:t>
                      </a:r>
                      <a:endParaRPr lang="pt-BR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xmlns="" val="41381933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F492BD-B28F-DB0A-DD0D-83918E3FFE74}"/>
              </a:ext>
            </a:extLst>
          </p:cNvPr>
          <p:cNvSpPr txBox="1"/>
          <p:nvPr/>
        </p:nvSpPr>
        <p:spPr>
          <a:xfrm>
            <a:off x="4978400" y="2585535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Custo do software</a:t>
            </a:r>
          </a:p>
        </p:txBody>
      </p:sp>
    </p:spTree>
    <p:extLst>
      <p:ext uri="{BB962C8B-B14F-4D97-AF65-F5344CB8AC3E}">
        <p14:creationId xmlns:p14="http://schemas.microsoft.com/office/powerpoint/2010/main" val="2224885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7882" y="1539531"/>
            <a:ext cx="87980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pt-B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Referências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051050" y="722313"/>
            <a:ext cx="9028842" cy="628650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1046205" y="2410237"/>
            <a:ext cx="102478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MODELAGEM de Domínios Ricos. desenvolvedor.io/. Disponível em: </a:t>
            </a:r>
            <a:r>
              <a:rPr lang="pt-BR" sz="1000" dirty="0">
                <a:hlinkClick r:id="rId2"/>
              </a:rPr>
              <a:t>https://desenvolvedor.io/curso/modelagem-de-dominios-ricos</a:t>
            </a:r>
            <a:r>
              <a:rPr lang="pt-BR" sz="1000" dirty="0"/>
              <a:t> . Acesso em: 02 jun. 2022.</a:t>
            </a:r>
          </a:p>
          <a:p>
            <a:endParaRPr lang="pt-BR" sz="1000" dirty="0"/>
          </a:p>
          <a:p>
            <a:r>
              <a:rPr lang="pt-BR" sz="1000" dirty="0"/>
              <a:t>MODELAGEM de Software. lms.infnet.edu.br. Disponível em: </a:t>
            </a:r>
            <a:r>
              <a:rPr lang="pt-BR" sz="1000" dirty="0">
                <a:hlinkClick r:id="rId3"/>
              </a:rPr>
              <a:t>https://lms.infnet.edu.br/moodle/course/view.php?id=5928</a:t>
            </a:r>
            <a:r>
              <a:rPr lang="pt-BR" sz="1000" dirty="0"/>
              <a:t> . Acesso em: 10 fev. 2022.</a:t>
            </a:r>
          </a:p>
          <a:p>
            <a:endParaRPr lang="pt-BR" sz="1000" dirty="0"/>
          </a:p>
          <a:p>
            <a:r>
              <a:rPr lang="pt-BR" sz="1000" dirty="0"/>
              <a:t>ENGENHARIA de Software Aplicada. lms.infnet.edu.br. Disponível em: </a:t>
            </a:r>
            <a:r>
              <a:rPr lang="pt-BR" sz="1000" dirty="0">
                <a:hlinkClick r:id="rId4"/>
              </a:rPr>
              <a:t>https://lms.infnet.edu.br/moodle/course/view.php?id=5927</a:t>
            </a:r>
            <a:r>
              <a:rPr lang="pt-BR" sz="1000" dirty="0"/>
              <a:t> . Acesso em: 11 dez. 2022.</a:t>
            </a:r>
          </a:p>
          <a:p>
            <a:endParaRPr lang="pt-BR" sz="1000" dirty="0"/>
          </a:p>
          <a:p>
            <a:r>
              <a:rPr lang="pt-BR" sz="1000" dirty="0"/>
              <a:t>MODELAGEM de Dados UML. udemy.com. Disponível em: </a:t>
            </a:r>
            <a:r>
              <a:rPr lang="pt-BR" sz="1000" dirty="0">
                <a:hlinkClick r:id="rId5"/>
              </a:rPr>
              <a:t>https://www.udemy.com/course/uml-diagrama-de-classes/learn/lecture/9881660?start=255#overview</a:t>
            </a:r>
            <a:r>
              <a:rPr lang="pt-BR" sz="1000" dirty="0"/>
              <a:t> . Acesso em: 17 abr. 2022.</a:t>
            </a:r>
          </a:p>
        </p:txBody>
      </p:sp>
    </p:spTree>
    <p:extLst>
      <p:ext uri="{BB962C8B-B14F-4D97-AF65-F5344CB8AC3E}">
        <p14:creationId xmlns:p14="http://schemas.microsoft.com/office/powerpoint/2010/main" val="215591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sp>
        <p:nvSpPr>
          <p:cNvPr id="8" name="Retângulo 7"/>
          <p:cNvSpPr/>
          <p:nvPr/>
        </p:nvSpPr>
        <p:spPr>
          <a:xfrm>
            <a:off x="837220" y="3623909"/>
            <a:ext cx="22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Mapa de </a:t>
            </a:r>
          </a:p>
          <a:p>
            <a:pPr algn="ctr"/>
            <a:r>
              <a:rPr lang="pt-BR" sz="2400" dirty="0"/>
              <a:t>Aprendizado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59" y="1850769"/>
            <a:ext cx="616190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34" y="2157358"/>
            <a:ext cx="9489989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1728" y="722964"/>
            <a:ext cx="9036908" cy="628041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Projeto de Bloco: Engenharia de Software e Modelagem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4606029" y="1481437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Aplicar os conceitos de DDD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8" y="2256110"/>
            <a:ext cx="9028670" cy="3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104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6590</TotalTime>
  <Words>1971</Words>
  <Application>Microsoft Office PowerPoint</Application>
  <PresentationFormat>Widescreen</PresentationFormat>
  <Paragraphs>521</Paragraphs>
  <Slides>69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Century Gothic</vt:lpstr>
      <vt:lpstr>Symbol</vt:lpstr>
      <vt:lpstr>Times New Roman</vt:lpstr>
      <vt:lpstr>Wingdings 3</vt:lpstr>
      <vt:lpstr>Cacho</vt:lpstr>
      <vt:lpstr>           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  <vt:lpstr>Projeto de Bloco: Engenharia de Software e Modelagem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EM JOGOS: DECISÃO E ESTRATÉGIA</dc:title>
  <dc:creator>Alexander.Silva</dc:creator>
  <cp:lastModifiedBy>Alexander</cp:lastModifiedBy>
  <cp:revision>298</cp:revision>
  <dcterms:created xsi:type="dcterms:W3CDTF">2021-08-08T22:52:11Z</dcterms:created>
  <dcterms:modified xsi:type="dcterms:W3CDTF">2024-02-28T17:08:17Z</dcterms:modified>
</cp:coreProperties>
</file>